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9" r:id="rId2"/>
    <p:sldId id="972" r:id="rId3"/>
    <p:sldId id="1015" r:id="rId4"/>
    <p:sldId id="1041" r:id="rId5"/>
    <p:sldId id="1042" r:id="rId6"/>
    <p:sldId id="1045" r:id="rId7"/>
    <p:sldId id="1044" r:id="rId8"/>
    <p:sldId id="1043" r:id="rId9"/>
    <p:sldId id="1046" r:id="rId10"/>
    <p:sldId id="1047" r:id="rId11"/>
    <p:sldId id="1048" r:id="rId12"/>
    <p:sldId id="1049" r:id="rId13"/>
    <p:sldId id="1050" r:id="rId14"/>
    <p:sldId id="1051" r:id="rId15"/>
    <p:sldId id="1052" r:id="rId16"/>
    <p:sldId id="1053" r:id="rId17"/>
    <p:sldId id="1054" r:id="rId18"/>
    <p:sldId id="1055" r:id="rId19"/>
    <p:sldId id="1056" r:id="rId20"/>
    <p:sldId id="1057" r:id="rId21"/>
    <p:sldId id="1058" r:id="rId22"/>
    <p:sldId id="1059" r:id="rId23"/>
    <p:sldId id="1060" r:id="rId24"/>
    <p:sldId id="1061" r:id="rId25"/>
    <p:sldId id="1062" r:id="rId26"/>
    <p:sldId id="1063" r:id="rId27"/>
    <p:sldId id="1064" r:id="rId28"/>
    <p:sldId id="1065" r:id="rId29"/>
    <p:sldId id="1066" r:id="rId30"/>
    <p:sldId id="1067" r:id="rId31"/>
    <p:sldId id="1016" r:id="rId32"/>
    <p:sldId id="1068" r:id="rId33"/>
    <p:sldId id="1069" r:id="rId34"/>
    <p:sldId id="1071" r:id="rId35"/>
    <p:sldId id="1070" r:id="rId36"/>
    <p:sldId id="1072" r:id="rId37"/>
    <p:sldId id="1073" r:id="rId38"/>
    <p:sldId id="1074" r:id="rId39"/>
    <p:sldId id="1075" r:id="rId40"/>
    <p:sldId id="1076" r:id="rId41"/>
    <p:sldId id="1077" r:id="rId42"/>
    <p:sldId id="1078" r:id="rId43"/>
    <p:sldId id="1079" r:id="rId44"/>
    <p:sldId id="1080" r:id="rId45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41"/>
            <p14:sldId id="1042"/>
            <p14:sldId id="1045"/>
            <p14:sldId id="1044"/>
            <p14:sldId id="1043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16"/>
            <p14:sldId id="1068"/>
            <p14:sldId id="1069"/>
            <p14:sldId id="1071"/>
            <p14:sldId id="1070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6245" autoAdjust="0"/>
  </p:normalViewPr>
  <p:slideViewPr>
    <p:cSldViewPr snapToGrid="0">
      <p:cViewPr varScale="1">
        <p:scale>
          <a:sx n="125" d="100"/>
          <a:sy n="125" d="100"/>
        </p:scale>
        <p:origin x="320" y="176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919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014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366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206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141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674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8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895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387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74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5525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463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6764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3611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759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494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0158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9299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16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7551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4536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53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4690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9261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4205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643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8959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173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119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9735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1153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48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6755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706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11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990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465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305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12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17: Random numbers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28,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10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Mersenne Twister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C8456-097A-8B9C-5973-789A633C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8" y="2176974"/>
            <a:ext cx="5671728" cy="279779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185C83-BD26-ECC0-E7A9-B498CEC8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90" y="1578932"/>
            <a:ext cx="5241969" cy="39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Random seed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BC9C1-BBCF-5C9C-BB64-FDAAA589857C}"/>
              </a:ext>
            </a:extLst>
          </p:cNvPr>
          <p:cNvSpPr txBox="1"/>
          <p:nvPr/>
        </p:nvSpPr>
        <p:spPr>
          <a:xfrm>
            <a:off x="718883" y="1187172"/>
            <a:ext cx="83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Most RNGs (like LCG, Mersenne Twister,…) maintain state variables and </a:t>
            </a:r>
          </a:p>
          <a:p>
            <a:r>
              <a:rPr lang="en-US" sz="2000" dirty="0"/>
              <a:t>iteratively generate a pre-determined sequence of (pseudo)-random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5C3BD-0EF4-34C9-B488-FD0AF0AF5661}"/>
              </a:ext>
            </a:extLst>
          </p:cNvPr>
          <p:cNvSpPr txBox="1"/>
          <p:nvPr/>
        </p:nvSpPr>
        <p:spPr>
          <a:xfrm>
            <a:off x="718883" y="1956790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initial state can be changed by specifying the </a:t>
            </a:r>
            <a:r>
              <a:rPr lang="en-US" sz="2000" i="1" dirty="0"/>
              <a:t>seed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911CC-55EC-4B54-202C-73A38836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98" y="2917060"/>
            <a:ext cx="2796090" cy="309288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8639D9B-6677-49EA-7D39-6791B80B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32" y="3083862"/>
            <a:ext cx="38404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8F7753B-8258-49E7-497C-20371AB9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39" y="3083862"/>
            <a:ext cx="384048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51261-5CC7-DF3B-E413-02A9D88EF1FE}"/>
              </a:ext>
            </a:extLst>
          </p:cNvPr>
          <p:cNvSpPr txBox="1"/>
          <p:nvPr/>
        </p:nvSpPr>
        <p:spPr>
          <a:xfrm>
            <a:off x="718883" y="2436925"/>
            <a:ext cx="8060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Running the program from the same seed will generate identical outcome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46A4B-A998-B55E-4C43-E6A767221073}"/>
              </a:ext>
            </a:extLst>
          </p:cNvPr>
          <p:cNvSpPr txBox="1"/>
          <p:nvPr/>
        </p:nvSpPr>
        <p:spPr>
          <a:xfrm>
            <a:off x="718883" y="6135551"/>
            <a:ext cx="10241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the same seed is good for debugging… but bad for parallel production runs on a cluster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284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BC9C1-BBCF-5C9C-BB64-FDAAA589857C}"/>
              </a:ext>
            </a:extLst>
          </p:cNvPr>
          <p:cNvSpPr txBox="1"/>
          <p:nvPr/>
        </p:nvSpPr>
        <p:spPr>
          <a:xfrm>
            <a:off x="718883" y="1165086"/>
            <a:ext cx="560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 10.1 from M. Newman, Computational Physics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5C3BD-0EF4-34C9-B488-FD0AF0AF5661}"/>
              </a:ext>
            </a:extLst>
          </p:cNvPr>
          <p:cNvSpPr txBox="1"/>
          <p:nvPr/>
        </p:nvSpPr>
        <p:spPr>
          <a:xfrm>
            <a:off x="718883" y="1621588"/>
            <a:ext cx="11301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Some physical processes are truly random (recall quantum mechanics), for instance </a:t>
            </a:r>
            <a:r>
              <a:rPr lang="en-US" sz="2000" b="1" dirty="0"/>
              <a:t>radioactive decay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51261-5CC7-DF3B-E413-02A9D88EF1FE}"/>
                  </a:ext>
                </a:extLst>
              </p:cNvPr>
              <p:cNvSpPr txBox="1"/>
              <p:nvPr/>
            </p:nvSpPr>
            <p:spPr>
              <a:xfrm>
                <a:off x="718883" y="2130116"/>
                <a:ext cx="7244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number of radioactive isotopes with a half-life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evolves as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51261-5CC7-DF3B-E413-02A9D88EF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83" y="2130116"/>
                <a:ext cx="7244997" cy="400110"/>
              </a:xfrm>
              <a:prstGeom prst="rect">
                <a:avLst/>
              </a:prstGeom>
              <a:blipFill>
                <a:blip r:embed="rId3"/>
                <a:stretch>
                  <a:fillRect l="-87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207AB0-2547-E26C-4416-40DBA25B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89" y="2535344"/>
            <a:ext cx="1400821" cy="328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7433E2-5886-8959-0E97-FE2B85502558}"/>
              </a:ext>
            </a:extLst>
          </p:cNvPr>
          <p:cNvSpPr txBox="1"/>
          <p:nvPr/>
        </p:nvSpPr>
        <p:spPr>
          <a:xfrm>
            <a:off x="718883" y="2916825"/>
            <a:ext cx="8642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therefore, the probability for a single atom to decay over the time interval </a:t>
            </a:r>
            <a:r>
              <a:rPr lang="en-US" sz="2000" i="1" dirty="0"/>
              <a:t>t</a:t>
            </a:r>
            <a:r>
              <a:rPr lang="en-US" sz="2000" dirty="0"/>
              <a:t> is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3E96B-B3FD-2564-96D6-A727CCCF0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699" y="3370402"/>
            <a:ext cx="1498600" cy="381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60FC3-3647-B470-C895-50BC5FA970E7}"/>
                  </a:ext>
                </a:extLst>
              </p:cNvPr>
              <p:cNvSpPr txBox="1"/>
              <p:nvPr/>
            </p:nvSpPr>
            <p:spPr>
              <a:xfrm>
                <a:off x="718883" y="3858118"/>
                <a:ext cx="113014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us simulate the time evolution for a sample of thallium atoms decaying (half-life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3.053 mins) into lead atoms.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60FC3-3647-B470-C895-50BC5FA9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83" y="3858118"/>
                <a:ext cx="11301492" cy="707886"/>
              </a:xfrm>
              <a:prstGeom prst="rect">
                <a:avLst/>
              </a:prstGeom>
              <a:blipFill>
                <a:blip r:embed="rId6"/>
                <a:stretch>
                  <a:fillRect l="-561" t="-5263" r="-56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FE7E35B-3491-725B-1C6F-B7DFB59BE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76" y="4587971"/>
            <a:ext cx="4604800" cy="2041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621C0-BF02-A2CA-B61A-3D6567540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825" y="4604099"/>
            <a:ext cx="3838808" cy="20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4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7716-5CB4-70BC-0C48-A7F8D517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89" y="1424760"/>
            <a:ext cx="6400800" cy="4715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86227-412A-B88B-0ABC-2BAEE46D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920" y="2203571"/>
            <a:ext cx="1400821" cy="328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9D28-0CCE-8A58-33A0-D36A0B84A279}"/>
              </a:ext>
            </a:extLst>
          </p:cNvPr>
          <p:cNvSpPr txBox="1"/>
          <p:nvPr/>
        </p:nvSpPr>
        <p:spPr>
          <a:xfrm>
            <a:off x="9558510" y="18342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Expected:</a:t>
            </a:r>
          </a:p>
        </p:txBody>
      </p:sp>
    </p:spTree>
    <p:extLst>
      <p:ext uri="{BB962C8B-B14F-4D97-AF65-F5344CB8AC3E}">
        <p14:creationId xmlns:p14="http://schemas.microsoft.com/office/powerpoint/2010/main" val="306290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EEB4704-1CE6-77F2-9BFC-6AFB0795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32442"/>
            <a:ext cx="6400800" cy="47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B9D3-E5A5-9E79-AB7C-9E06B29A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920" y="2203571"/>
            <a:ext cx="1400821" cy="32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26DB7-BE87-FC25-7A1F-F6F927DD1B24}"/>
              </a:ext>
            </a:extLst>
          </p:cNvPr>
          <p:cNvSpPr txBox="1"/>
          <p:nvPr/>
        </p:nvSpPr>
        <p:spPr>
          <a:xfrm>
            <a:off x="9558510" y="18342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Expected:</a:t>
            </a:r>
          </a:p>
        </p:txBody>
      </p:sp>
    </p:spTree>
    <p:extLst>
      <p:ext uri="{BB962C8B-B14F-4D97-AF65-F5344CB8AC3E}">
        <p14:creationId xmlns:p14="http://schemas.microsoft.com/office/powerpoint/2010/main" val="358892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Brownian motion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483830" y="1221897"/>
            <a:ext cx="959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Brownian motion </a:t>
            </a:r>
            <a:r>
              <a:rPr lang="en-US" dirty="0"/>
              <a:t>is a motion of a heavy particle in a gas colliding with the lighter gas particles.</a:t>
            </a:r>
          </a:p>
          <a:p>
            <a:r>
              <a:rPr lang="en-US" dirty="0"/>
              <a:t>We can consider a simplified 2D motion of particle by randomly making </a:t>
            </a:r>
          </a:p>
          <a:p>
            <a:r>
              <a:rPr lang="en-US" dirty="0"/>
              <a:t>a small step at each iteration in one of the four directions.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68168-72D8-8B90-4081-3AAAB197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26" y="2577875"/>
            <a:ext cx="4318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Brownian motion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483830" y="1221897"/>
            <a:ext cx="959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Brownian motion </a:t>
            </a:r>
            <a:r>
              <a:rPr lang="en-US" dirty="0"/>
              <a:t>is a motion of a heavy particle in a gas colliding with the lighter gas particles.</a:t>
            </a:r>
          </a:p>
          <a:p>
            <a:r>
              <a:rPr lang="en-US" dirty="0"/>
              <a:t>We can consider a simplified 2D motion of particle by randomly making </a:t>
            </a:r>
          </a:p>
          <a:p>
            <a:r>
              <a:rPr lang="en-US" dirty="0"/>
              <a:t>a small step at each iteration in one of the four directions.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68168-72D8-8B90-4081-3AAAB197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26" y="2577875"/>
            <a:ext cx="4318000" cy="31750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7828172-9A04-1A87-ACCB-E30D90DE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0690"/>
            <a:ext cx="4923250" cy="38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2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799420" y="1165086"/>
            <a:ext cx="838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interpretation of a definite integral as the area under the curve.</a:t>
            </a:r>
          </a:p>
          <a:p>
            <a:r>
              <a:rPr lang="en-US" dirty="0"/>
              <a:t>We can use this interpretation to apply random numbers for approximating integrals.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4D771-B084-728B-53A1-6253227FF50C}"/>
              </a:ext>
            </a:extLst>
          </p:cNvPr>
          <p:cNvSpPr txBox="1"/>
          <p:nvPr/>
        </p:nvSpPr>
        <p:spPr>
          <a:xfrm>
            <a:off x="799419" y="186822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10C1C-BCB0-EB78-AABA-C7EAF3E5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78" y="2103465"/>
            <a:ext cx="1355640" cy="580989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8C22282-37F2-7FC1-2410-406A3A6C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0" y="2911766"/>
            <a:ext cx="4503835" cy="340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8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799420" y="1165086"/>
            <a:ext cx="1054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estimate the area by sampling the points uniformly from an enveloping rectangle and counting the </a:t>
            </a:r>
          </a:p>
          <a:p>
            <a:r>
              <a:rPr lang="en-US" dirty="0"/>
              <a:t>fraction of points under the curve given by the integrand f(x).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4D771-B084-728B-53A1-6253227FF50C}"/>
              </a:ext>
            </a:extLst>
          </p:cNvPr>
          <p:cNvSpPr txBox="1"/>
          <p:nvPr/>
        </p:nvSpPr>
        <p:spPr>
          <a:xfrm>
            <a:off x="799419" y="186822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an integral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73111-0B96-2843-B030-1803A889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93" y="2237560"/>
            <a:ext cx="1234813" cy="530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535B7-F4F2-5F5A-ED23-CA044CFA536F}"/>
              </a:ext>
            </a:extLst>
          </p:cNvPr>
          <p:cNvSpPr txBox="1"/>
          <p:nvPr/>
        </p:nvSpPr>
        <p:spPr>
          <a:xfrm>
            <a:off x="799419" y="2871121"/>
            <a:ext cx="913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f(x) &gt; 0 and f(x) &lt; </a:t>
            </a:r>
            <a:r>
              <a:rPr lang="en-US" dirty="0" err="1"/>
              <a:t>y</a:t>
            </a:r>
            <a:r>
              <a:rPr lang="en-US" baseline="-25000" dirty="0" err="1"/>
              <a:t>max</a:t>
            </a:r>
            <a:r>
              <a:rPr lang="en-US" dirty="0"/>
              <a:t>, the integrand can be evaluated 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BE38E-A004-4351-E04D-1BC6AD52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51" y="3343430"/>
            <a:ext cx="1392098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31BE9-0786-22DA-9761-E300CE2313F3}"/>
              </a:ext>
            </a:extLst>
          </p:cNvPr>
          <p:cNvSpPr txBox="1"/>
          <p:nvPr/>
        </p:nvSpPr>
        <p:spPr>
          <a:xfrm>
            <a:off x="799419" y="3770022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C is the number of the sampled points that fall under f(x).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20BBC-EBEC-1A01-40D3-5179586D6F09}"/>
              </a:ext>
            </a:extLst>
          </p:cNvPr>
          <p:cNvSpPr txBox="1"/>
          <p:nvPr/>
        </p:nvSpPr>
        <p:spPr>
          <a:xfrm>
            <a:off x="799419" y="4421334"/>
            <a:ext cx="1016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statistical error of the integrand can be estimated using the properties of the binomial distribution </a:t>
            </a:r>
          </a:p>
          <a:p>
            <a:r>
              <a:rPr lang="en-US" dirty="0"/>
              <a:t>with p = C/N: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F4447C-C19B-CE79-2188-D36E4767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349" y="5128787"/>
            <a:ext cx="2061300" cy="498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EDB105-5CE0-6320-7F09-F40139E42A7B}"/>
              </a:ext>
            </a:extLst>
          </p:cNvPr>
          <p:cNvSpPr txBox="1"/>
          <p:nvPr/>
        </p:nvSpPr>
        <p:spPr>
          <a:xfrm>
            <a:off x="799419" y="6097959"/>
            <a:ext cx="106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reduce the error by factor x2 we need to sample x4 more numbers – true for most Monte Carlo methods.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FF598-5C82-29B8-5B8C-BFC49DF40117}"/>
              </a:ext>
            </a:extLst>
          </p:cNvPr>
          <p:cNvSpPr txBox="1"/>
          <p:nvPr/>
        </p:nvSpPr>
        <p:spPr>
          <a:xfrm>
            <a:off x="799419" y="568845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error scales with N</a:t>
            </a:r>
            <a:r>
              <a:rPr lang="en-US" baseline="30000" dirty="0"/>
              <a:t>-1/2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4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CD554-2E43-EC2D-D481-CBB50ABC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5" y="1165085"/>
            <a:ext cx="4807545" cy="3107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700783-B8A8-8808-6D05-0E9525E7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5" y="4626003"/>
            <a:ext cx="2739613" cy="106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7BCB4-FB81-D65B-0722-B14BB4B8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55" y="5924154"/>
            <a:ext cx="3630195" cy="244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D51B08-08D1-B0DC-76F2-38798731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1669460"/>
            <a:ext cx="4758657" cy="36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3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9747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Random numbers play important role, both in modelling physics processes (some of which are regarded as truly random, such as radioactive decay) and as a tool to tackle otherwise intractable problems.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(Pseudo-)random numbers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5271853"/>
            <a:ext cx="88056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Numbers generated on a computer are not truly random, but a good generator produces numbers that reflect the desired properties of a random variable, hence they are called pseudo-random.</a:t>
            </a:r>
            <a:endParaRPr lang="en-US" sz="2000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F16C1-57DA-E344-3460-3B94EEB2023A}"/>
              </a:ext>
            </a:extLst>
          </p:cNvPr>
          <p:cNvSpPr/>
          <p:nvPr/>
        </p:nvSpPr>
        <p:spPr>
          <a:xfrm>
            <a:off x="767980" y="2651655"/>
            <a:ext cx="97476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Examples: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Numerical integration (especially in many dimensions)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Sampling microstates in statistical mechanics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Simulating quantum processes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Monte Carlo event generators</a:t>
            </a:r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21037-5065-D833-3A86-9B53213D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" y="1245001"/>
            <a:ext cx="9999061" cy="257118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C954C9-1BE3-F506-FBD1-9C248901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138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21037-5065-D833-3A86-9B53213D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" y="1245001"/>
            <a:ext cx="9999061" cy="257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A9CBC-072B-6FFC-C568-D99292D3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" y="3896103"/>
            <a:ext cx="5590923" cy="260547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021A17F-DACC-1001-37C1-E2F447A3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B659-2650-E7D1-4040-5B27DA06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83" y="2695434"/>
            <a:ext cx="2787900" cy="58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D4124-E876-1252-1704-EF9F905D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2" y="3429000"/>
            <a:ext cx="3129062" cy="29884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0FDD39D-E470-A9F4-F57A-ADCEF68E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58" y="1530069"/>
            <a:ext cx="4152208" cy="379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33E65-7688-9133-FB99-846EA1C2A21E}"/>
              </a:ext>
            </a:extLst>
          </p:cNvPr>
          <p:cNvSpPr txBox="1"/>
          <p:nvPr/>
        </p:nvSpPr>
        <p:spPr>
          <a:xfrm>
            <a:off x="618719" y="4277360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a larger number of points</a:t>
            </a:r>
          </a:p>
        </p:txBody>
      </p:sp>
    </p:spTree>
    <p:extLst>
      <p:ext uri="{BB962C8B-B14F-4D97-AF65-F5344CB8AC3E}">
        <p14:creationId xmlns:p14="http://schemas.microsoft.com/office/powerpoint/2010/main" val="67919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26413-CF39-C7FB-F6D4-9A90927A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32" y="1084165"/>
            <a:ext cx="9337534" cy="352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589BC-5530-D3AA-0F40-13D7B6EB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73" y="4783117"/>
            <a:ext cx="5051453" cy="17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734B0-9840-1663-77AD-F341AE2C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533"/>
            <a:ext cx="5384800" cy="19431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8414D85-9050-0BA1-9F4C-DD65471C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0" y="1247978"/>
            <a:ext cx="3401479" cy="2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2397B-C937-5CBD-0781-FBDC15900EBA}"/>
              </a:ext>
            </a:extLst>
          </p:cNvPr>
          <p:cNvSpPr txBox="1"/>
          <p:nvPr/>
        </p:nvSpPr>
        <p:spPr>
          <a:xfrm>
            <a:off x="638212" y="4616130"/>
            <a:ext cx="932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Advantage: the method works also if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is negative, also no need to know its maximum value</a:t>
            </a:r>
          </a:p>
        </p:txBody>
      </p:sp>
    </p:spTree>
    <p:extLst>
      <p:ext uri="{BB962C8B-B14F-4D97-AF65-F5344CB8AC3E}">
        <p14:creationId xmlns:p14="http://schemas.microsoft.com/office/powerpoint/2010/main" val="141168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Another way to compute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D5D30-39FB-3B6C-9FC3-2E31A3E9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2" y="1204737"/>
            <a:ext cx="7772400" cy="10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Another way to compute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D5D30-39FB-3B6C-9FC3-2E31A3E9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2" y="1204737"/>
            <a:ext cx="7772400" cy="1037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B54B5-12CB-8C36-E124-AD59084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2" y="2793838"/>
            <a:ext cx="5740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Nonuniformly distributed random numbers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/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many cases we deal with random numbers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that are distributed non-uniformly.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blipFill>
                <a:blip r:embed="rId3"/>
                <a:stretch>
                  <a:fillRect l="-68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2708E5D-8BD3-5267-46C3-7EC1EEB332EB}"/>
              </a:ext>
            </a:extLst>
          </p:cNvPr>
          <p:cNvSpPr txBox="1"/>
          <p:nvPr/>
        </p:nvSpPr>
        <p:spPr>
          <a:xfrm>
            <a:off x="839548" y="1885444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examples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E6CAB-2131-3FCA-922D-6A178F79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77" y="2208609"/>
            <a:ext cx="34290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9E3AC-0E04-BA9F-A699-A5A7B8F3AD73}"/>
              </a:ext>
            </a:extLst>
          </p:cNvPr>
          <p:cNvSpPr txBox="1"/>
          <p:nvPr/>
        </p:nvSpPr>
        <p:spPr>
          <a:xfrm>
            <a:off x="839547" y="4061783"/>
            <a:ext cx="75923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two common methods for generating nonuniform random variates. They both make use of uniformly distributed variates.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transform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Rejection sampling</a:t>
            </a:r>
          </a:p>
        </p:txBody>
      </p:sp>
    </p:spTree>
    <p:extLst>
      <p:ext uri="{BB962C8B-B14F-4D97-AF65-F5344CB8AC3E}">
        <p14:creationId xmlns:p14="http://schemas.microsoft.com/office/powerpoint/2010/main" val="1101267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1E1FB-881D-5B06-3F50-7BA296A6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0" y="1165086"/>
            <a:ext cx="10813100" cy="49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EAA014-8B46-47C7-B723-4D6ACEB4F8A0}"/>
                  </a:ext>
                </a:extLst>
              </p:cNvPr>
              <p:cNvSpPr/>
              <p:nvPr/>
            </p:nvSpPr>
            <p:spPr>
              <a:xfrm>
                <a:off x="767981" y="1234607"/>
                <a:ext cx="7603134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most basic routine typically produces a random integer number </a:t>
                </a:r>
                <a:r>
                  <a:rPr lang="en-US" sz="2000" i="1" dirty="0"/>
                  <a:t>x</a:t>
                </a:r>
                <a:r>
                  <a:rPr lang="en-US" sz="2000" dirty="0"/>
                  <a:t> between 0 and some maximum value </a:t>
                </a:r>
                <a:r>
                  <a:rPr lang="en-US" sz="2000" i="1" dirty="0"/>
                  <a:t>m</a:t>
                </a:r>
                <a:r>
                  <a:rPr lang="en-US" sz="2000" dirty="0"/>
                  <a:t>. </a:t>
                </a:r>
              </a:p>
              <a:p>
                <a:pPr algn="just">
                  <a:spcAft>
                    <a:spcPts val="600"/>
                  </a:spcAft>
                  <a:buClr>
                    <a:srgbClr val="0808FF"/>
                  </a:buClr>
                </a:pPr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By dividing over </a:t>
                </a:r>
                <a:r>
                  <a:rPr lang="en-US" sz="2000" i="1" dirty="0"/>
                  <a:t>m</a:t>
                </a:r>
                <a:r>
                  <a:rPr lang="en-US" sz="2000" dirty="0"/>
                  <a:t> one can get a real pseudo-random number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which is uniformly distributed in an interval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By applying various transformations and techniques to the sequence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one can sample various other (non-uniform) distributions.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EAA014-8B46-47C7-B723-4D6ACEB4F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1" y="1234607"/>
                <a:ext cx="7603134" cy="3170099"/>
              </a:xfrm>
              <a:prstGeom prst="rect">
                <a:avLst/>
              </a:prstGeom>
              <a:blipFill>
                <a:blip r:embed="rId3"/>
                <a:stretch>
                  <a:fillRect l="-667" t="-1195" r="-833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Pseudo-random numbers on a computer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507164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sample pseudo-random numbers </a:t>
            </a:r>
            <a:r>
              <a:rPr lang="en-US" sz="2000" i="1" dirty="0"/>
              <a:t>x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BEBDB-59DA-894C-B064-0202DDC9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69" y="3883198"/>
            <a:ext cx="7691868" cy="27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7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radioactive decay time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8FAD3B-1858-4F0E-F573-362AA87F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7" y="2020649"/>
            <a:ext cx="6083300" cy="31242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10B561AF-5B01-D76B-7C5E-3A17D8DF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30" y="1826777"/>
            <a:ext cx="4847129" cy="36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5BE4-AD9A-BEB5-2B96-067B250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453F4-2C56-F9E9-979E-957BA099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5BE4-AD9A-BEB5-2B96-067B250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0791-3BC8-EE6C-2154-9A852EAF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0D21811-5661-F357-7682-CB086AA1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641" y="2600215"/>
            <a:ext cx="4421815" cy="32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7C588-2338-ACFE-741C-C34BC1CCA1EC}"/>
              </a:ext>
            </a:extLst>
          </p:cNvPr>
          <p:cNvSpPr txBox="1"/>
          <p:nvPr/>
        </p:nvSpPr>
        <p:spPr>
          <a:xfrm>
            <a:off x="1958273" y="626819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points clump more in the center!</a:t>
            </a:r>
          </a:p>
        </p:txBody>
      </p:sp>
    </p:spTree>
    <p:extLst>
      <p:ext uri="{BB962C8B-B14F-4D97-AF65-F5344CB8AC3E}">
        <p14:creationId xmlns:p14="http://schemas.microsoft.com/office/powerpoint/2010/main" val="313175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3CD1-5A13-CD04-FBF9-0043F803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3CD1-5A13-CD04-FBF9-0043F803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C4022-0390-F096-A789-6757A4183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0" y="4855195"/>
            <a:ext cx="3464852" cy="1001402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337FB7E-E83F-2C3D-ABAB-5850105B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72" y="3986662"/>
            <a:ext cx="3554948" cy="25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C6ED61D-B2E9-7831-25DC-046FDF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2" y="3986662"/>
            <a:ext cx="3641415" cy="27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2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54319-0ED8-0891-1512-A7DEDF6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18" y="2279073"/>
            <a:ext cx="8705964" cy="2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2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289BB-592B-8FED-6A52-6E0C6BB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10" y="1408980"/>
            <a:ext cx="8824379" cy="47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8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59A3-8046-1245-FB8C-B49C695C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2" y="1395146"/>
            <a:ext cx="5375818" cy="4714340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5453FAE-898C-CF6E-3B2A-158E08B6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58" y="1165086"/>
            <a:ext cx="5435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8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91B59-3637-DF47-5C55-2FB7C603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60" y="3595319"/>
            <a:ext cx="9277772" cy="2871972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AB93C06-E4DB-13FB-13E3-6800A41C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80" y="1051965"/>
            <a:ext cx="4131040" cy="26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7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Historically, one of the simplest RNG is linear congruential generator (LCG)*.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322894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some parameters </a:t>
            </a:r>
            <a:r>
              <a:rPr lang="en-US" sz="2000" i="1" dirty="0"/>
              <a:t>a, x, 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5A228-5056-5395-130A-49F2F516BC2E}"/>
              </a:ext>
            </a:extLst>
          </p:cNvPr>
          <p:cNvSpPr/>
          <p:nvPr/>
        </p:nvSpPr>
        <p:spPr>
          <a:xfrm>
            <a:off x="767981" y="1898635"/>
            <a:ext cx="90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It generates a sequence of pseudo-random numbers in accordance with an iterative procedure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00BB7-EA62-F4B2-96EF-740AF2D4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66" y="2647890"/>
            <a:ext cx="2238068" cy="309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F14BF-2767-6BD4-5383-DD2AD5149AC4}"/>
              </a:ext>
            </a:extLst>
          </p:cNvPr>
          <p:cNvSpPr/>
          <p:nvPr/>
        </p:nvSpPr>
        <p:spPr>
          <a:xfrm>
            <a:off x="767981" y="4086663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next number in a sequence depends only on the present one.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78872-51F8-8AA9-3ECC-9ACA59D8114A}"/>
              </a:ext>
            </a:extLst>
          </p:cNvPr>
          <p:cNvSpPr/>
          <p:nvPr/>
        </p:nvSpPr>
        <p:spPr>
          <a:xfrm>
            <a:off x="767981" y="4709087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sequence is periodic with a period of at most </a:t>
            </a:r>
            <a:r>
              <a:rPr lang="en-US" sz="2000" i="1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DC6D9-B5FA-D7E5-0394-E7E4DCB9113C}"/>
              </a:ext>
            </a:extLst>
          </p:cNvPr>
          <p:cNvSpPr txBox="1"/>
          <p:nvPr/>
        </p:nvSpPr>
        <p:spPr>
          <a:xfrm>
            <a:off x="767981" y="6438431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*Do not use LCG in any serious calculation(!)</a:t>
            </a:r>
          </a:p>
        </p:txBody>
      </p:sp>
    </p:spTree>
    <p:extLst>
      <p:ext uri="{BB962C8B-B14F-4D97-AF65-F5344CB8AC3E}">
        <p14:creationId xmlns:p14="http://schemas.microsoft.com/office/powerpoint/2010/main" val="1903405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308BB-D239-03C1-35D3-0F33AEE4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" y="1288751"/>
            <a:ext cx="9362440" cy="46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0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6124A-1CF9-836E-945C-8D47FDA8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0" y="2359464"/>
            <a:ext cx="4800600" cy="276860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7D5EC85-0098-FCDE-1F30-3DACFB1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23" y="1993036"/>
            <a:ext cx="4382617" cy="35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08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2F4F7-69CB-083F-93FD-1636C0F4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9" y="1237967"/>
            <a:ext cx="8848692" cy="142431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4D3847F-CF55-AE1D-1F2E-1A9B9DCF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835" y="2423264"/>
            <a:ext cx="2907168" cy="2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2F3BD-B606-5644-0296-BD386D31F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09" y="2900193"/>
            <a:ext cx="7029410" cy="34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6288B-B4D2-34EA-1405-EE212FA4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7" y="1909439"/>
            <a:ext cx="6083300" cy="3670300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A027A538-D044-2165-037E-4453BB29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61" y="1909439"/>
            <a:ext cx="4714651" cy="37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81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08B9-63A0-19EC-BC18-813D8C0DC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1527979"/>
            <a:ext cx="9418320" cy="45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50183-7EC0-2B16-89B4-63600D3E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2" y="1383171"/>
            <a:ext cx="3354614" cy="2433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16927-75C2-32A4-ABB3-DC3F37A1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76" y="4140591"/>
            <a:ext cx="3182025" cy="22588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45AE54-60C7-6F30-86D4-73A817B2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15" y="1883447"/>
            <a:ext cx="4737216" cy="3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124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1429F-4CB9-A4D1-3677-EFA27593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30" y="3665763"/>
            <a:ext cx="3015342" cy="24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1429F-4CB9-A4D1-3677-EFA27593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30" y="3665763"/>
            <a:ext cx="3015342" cy="24934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BDE193-307D-7D54-0297-8115E52A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97" y="3516539"/>
            <a:ext cx="3872862" cy="295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4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is not and should not be used in any serious calculations.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Other methods have been developed over the years and the general method of choice is </a:t>
            </a:r>
            <a:r>
              <a:rPr lang="en-US" sz="2000" b="1" dirty="0"/>
              <a:t>Mersenne Twister </a:t>
            </a:r>
            <a:r>
              <a:rPr lang="en-US" sz="2000" dirty="0"/>
              <a:t>random number generator which is implemented by default in many programming environments. 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MT has a long period of 2</a:t>
            </a:r>
            <a:r>
              <a:rPr lang="en-US" sz="2000" baseline="30000" dirty="0"/>
              <a:t>19937</a:t>
            </a:r>
            <a:r>
              <a:rPr lang="en-US" sz="2000" dirty="0"/>
              <a:t> - 1, passes most statistical randomness tests, fast, and suitable for most physical applications.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It now implemented by default in many languages and we will take it for granted.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Mersenne Twister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D86C-D6A4-CFB2-EA33-809DBF70C33C}"/>
              </a:ext>
            </a:extLst>
          </p:cNvPr>
          <p:cNvSpPr txBox="1"/>
          <p:nvPr/>
        </p:nvSpPr>
        <p:spPr>
          <a:xfrm>
            <a:off x="767981" y="493122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69084-5333-8C89-099E-A09BE2FA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42" y="5430705"/>
            <a:ext cx="4385077" cy="595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3C787-AF83-8901-4E30-7818EB08F18F}"/>
              </a:ext>
            </a:extLst>
          </p:cNvPr>
          <p:cNvSpPr txBox="1"/>
          <p:nvPr/>
        </p:nvSpPr>
        <p:spPr>
          <a:xfrm>
            <a:off x="7288525" y="4931228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(since C++11):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9C048-6A67-7931-13FF-418CC7A01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8"/>
          <a:stretch/>
        </p:blipFill>
        <p:spPr>
          <a:xfrm>
            <a:off x="9597919" y="4343399"/>
            <a:ext cx="2247731" cy="22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7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1217</Words>
  <Application>Microsoft Macintosh PowerPoint</Application>
  <PresentationFormat>Widescreen</PresentationFormat>
  <Paragraphs>171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(Pseudo-)random numbers</vt:lpstr>
      <vt:lpstr>Pseudo-random numbers on a computer</vt:lpstr>
      <vt:lpstr>Linear congruential generator</vt:lpstr>
      <vt:lpstr>Linear congruential generator: Example</vt:lpstr>
      <vt:lpstr>Linear congruential generator</vt:lpstr>
      <vt:lpstr>Linear congruential generator</vt:lpstr>
      <vt:lpstr>Linear congruential generator</vt:lpstr>
      <vt:lpstr>Mersenne Twister</vt:lpstr>
      <vt:lpstr>Mersenne Twister</vt:lpstr>
      <vt:lpstr>Random seed</vt:lpstr>
      <vt:lpstr>Simulation example: Radioactive decay</vt:lpstr>
      <vt:lpstr>Simulation example: Radioactive decay</vt:lpstr>
      <vt:lpstr>Simulation example: Radioactive decay</vt:lpstr>
      <vt:lpstr>Simulation example: Brownian motion</vt:lpstr>
      <vt:lpstr>Simulation example: Brownian motion</vt:lpstr>
      <vt:lpstr>Computing integrals: Estimating the area under the curve</vt:lpstr>
      <vt:lpstr>Computing integrals: Estimating the area under the curve</vt:lpstr>
      <vt:lpstr>Computing integrals: Estimating the area under the curve</vt:lpstr>
      <vt:lpstr>Computing pi</vt:lpstr>
      <vt:lpstr>Computing pi</vt:lpstr>
      <vt:lpstr>Computing pi</vt:lpstr>
      <vt:lpstr>Computing integral as the average</vt:lpstr>
      <vt:lpstr>Computing integral as the average</vt:lpstr>
      <vt:lpstr>Another way to compute pi</vt:lpstr>
      <vt:lpstr>Another way to compute pi</vt:lpstr>
      <vt:lpstr>Nonuniformly distributed random numbers</vt:lpstr>
      <vt:lpstr>Inverse transform sampling</vt:lpstr>
      <vt:lpstr>Inverse transform sampling</vt:lpstr>
      <vt:lpstr>Inverse transform sampling</vt:lpstr>
      <vt:lpstr>Sampling radioactive decay time</vt:lpstr>
      <vt:lpstr>Sampling points inside a circle</vt:lpstr>
      <vt:lpstr>Sampling points inside a circle</vt:lpstr>
      <vt:lpstr>Sampling points inside a circle</vt:lpstr>
      <vt:lpstr>Sampling points inside a circle</vt:lpstr>
      <vt:lpstr>Sampling an isotropic direction</vt:lpstr>
      <vt:lpstr>Sampling an isotropic direction</vt:lpstr>
      <vt:lpstr>Sampling an isotropic direction</vt:lpstr>
      <vt:lpstr>Sampling normally distributed variables</vt:lpstr>
      <vt:lpstr>Sampling normally distributed variables</vt:lpstr>
      <vt:lpstr>Sampling normally distributed variables</vt:lpstr>
      <vt:lpstr>Rejection sampling</vt:lpstr>
      <vt:lpstr>Rejection sampling</vt:lpstr>
      <vt:lpstr>Rejection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1223</cp:revision>
  <cp:lastPrinted>2018-05-12T22:28:36Z</cp:lastPrinted>
  <dcterms:created xsi:type="dcterms:W3CDTF">2018-05-07T16:28:28Z</dcterms:created>
  <dcterms:modified xsi:type="dcterms:W3CDTF">2023-05-02T02:48:09Z</dcterms:modified>
</cp:coreProperties>
</file>